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1"/>
  </p:notesMasterIdLst>
  <p:handoutMasterIdLst>
    <p:handoutMasterId r:id="rId42"/>
  </p:handoutMasterIdLst>
  <p:sldIdLst>
    <p:sldId id="281" r:id="rId3"/>
    <p:sldId id="317" r:id="rId4"/>
    <p:sldId id="338" r:id="rId5"/>
    <p:sldId id="337" r:id="rId6"/>
    <p:sldId id="318" r:id="rId7"/>
    <p:sldId id="286" r:id="rId8"/>
    <p:sldId id="319" r:id="rId9"/>
    <p:sldId id="320" r:id="rId10"/>
    <p:sldId id="339" r:id="rId11"/>
    <p:sldId id="340" r:id="rId12"/>
    <p:sldId id="341" r:id="rId13"/>
    <p:sldId id="342" r:id="rId14"/>
    <p:sldId id="343" r:id="rId15"/>
    <p:sldId id="344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4" r:id="rId33"/>
    <p:sldId id="282" r:id="rId34"/>
    <p:sldId id="321" r:id="rId35"/>
    <p:sldId id="365" r:id="rId36"/>
    <p:sldId id="366" r:id="rId37"/>
    <p:sldId id="368" r:id="rId38"/>
    <p:sldId id="367" r:id="rId39"/>
    <p:sldId id="327" r:id="rId4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1A305D"/>
    <a:srgbClr val="FE0E67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626"/>
  </p:normalViewPr>
  <p:slideViewPr>
    <p:cSldViewPr snapToGrid="0">
      <p:cViewPr varScale="1">
        <p:scale>
          <a:sx n="146" d="100"/>
          <a:sy n="146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EE125-4DF2-8F21-534F-ADFA9665E6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FFA90-3840-FB91-2544-3B79E6C9917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0D1C-6C6C-1AF6-DCF0-9C2A1B42B1E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837E8-90A7-A576-6A50-881D2A9077D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6B416-C821-CF4F-8AAE-7DF9003A663D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824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12178-3920-CF56-B27D-9246EA422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48169-291D-BC77-63EC-3903E413181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FFBD61-F468-8FEA-2F94-002A507442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E2DA1-13FA-89A7-9993-640BD6DBB8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19E5-9208-5B06-E405-38C7F466375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D545-D758-F073-EAF8-5AE90AAA44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0375DA-AE4A-3844-BB46-376F9CA405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88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408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70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849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815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627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828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86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130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4853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15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01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52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592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6539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880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62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840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680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320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276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21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459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600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362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77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280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004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751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568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4862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06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3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5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4C0DE-5D74-F9A1-3D57-B5E618208B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1AEF84-A490-024A-83F5-8587B043CF37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5495B-9A56-F70A-11FB-9EA539FC57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9D06F-68E4-B2B6-85E0-4C27C8434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7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1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008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Building capacity in the Digital Humanities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GB" b="0" i="0" dirty="0">
                <a:solidFill>
                  <a:srgbClr val="041D40"/>
                </a:solidFill>
                <a:effectLst/>
                <a:latin typeface="Source Sans Pro" panose="020B0503030403020204" pitchFamily="34" charset="0"/>
              </a:rPr>
              <a:t>The Digital Research Infrastructure for the Arts and Humanities (DARIAH) aims to enhance and support digitally-enabled research and teaching across the arts and humanities. DARIAH is a network of people, expertise, information, knowledge, content, methods, tools and technologies from its member countries.   It develops, maintains and operates an infrastructure in support of ICT-based research practices and sustains researchers in using them to build, analyse and interpret digital resources. By working with communities of practice, DARIAH brings together individual state-of-the-art digital arts and humanities activities and scales their results to a European level. It preserves, provides access to and disseminates research that stems from these collaborations and ensures that best practices, methodological and technical standards are followed.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71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02BD1-E65B-EED7-1850-5103422A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B119A-E2F9-6307-93FA-478F1A863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FC0A4-58C0-63A3-FFD8-2B6F80C8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3B203-D743-B38B-BA6C-5724C0AD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004E0-4CD6-B5E0-A3FD-40E83CEF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AC978F-0D92-C744-8B32-B97BB5AD196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20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9DDB-6540-E745-3DD2-DFA49D1C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CF379-E981-3660-FA53-679ED960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2400F-884C-665B-1CC5-E22CC04D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C1E1A-5040-3C12-21DB-5F765A13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954A2-DC70-EED8-7E51-D8A0D5D3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025472-45C3-2145-88C3-62818B8B312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15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B731A-333D-4F3D-3ACE-CFAF7F1DA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71438"/>
            <a:ext cx="2384425" cy="45434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A4C76-2AF2-8B79-D3ED-6FFCA728A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4463" y="71438"/>
            <a:ext cx="7002462" cy="45434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623C8-9D37-D573-2187-72F7065A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3C137-B7A8-2B1B-929D-A4925192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C2F11-22DD-6B68-8AB5-C2513CBC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8412FD-5C25-294F-8B8E-D7FD0E33091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756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33D-7275-4A17-82D6-4D7F09D8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A042-841F-4C62-8157-1EF7FF97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8939-F201-4F2F-9889-195C1B86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5BC7-5398-4C39-8083-B6BD2DD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DD14-7A50-4F34-9733-F108B65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0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C4A1-B204-4ABF-ACA4-0C0AFC66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D33E-6E47-41C2-843B-3134FD7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308-9611-412B-A586-13DB4121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A94E-DBDC-44DC-BE23-E539D02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5E6F-6D0E-44A4-9E9E-986967E5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7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398C-6F3E-4C39-B322-D2548D9B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0BF5-582A-4A37-AECA-371E167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1DAF-CBF7-488B-AB7B-CD1E301E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92A8-8999-491A-9AB8-DEA319D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64A-91C5-4B3F-A1AA-F8D62E9E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5C68-98DB-4184-8660-712F726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5FC7-C257-4104-894B-9A96D45EA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0940-C57A-45BE-A570-1F0AC9D7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A1366-E7CD-457C-B16E-66178502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818B-D5F7-4143-9E8D-2B6D45F0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9FD8-883A-44E7-B9CB-BC9B529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9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3D1-459C-4974-901C-536D713F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859E-B9FC-4B28-B5A9-F4BCE0FC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F744-3A0A-4F3C-BA50-9552F6CD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9E2-2B38-465C-B078-E24C8D3F9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3FD4D-F720-4A1D-A816-E488E1EC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34446-D8D4-40FC-BDCA-F0B59A8B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492E-97D4-4A72-AF57-E7B6670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5E65A-B50D-4878-BE06-AC80BE4B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910C-662A-4766-BD13-AA38AD72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7756-6D7F-4500-BC17-86212621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6CFD-84C0-440D-9F32-00F1C8C5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6B55-1C76-4B28-8FFC-E7B5D9E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29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EB4DC-35E5-4992-B941-9A638AF7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72934-22A4-411C-AA1D-D8C6CD55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27038-EA87-48C4-876B-97FA5ED2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1428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CF0-3551-4A0C-A39B-6506FBD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6A3-1AAC-4BCC-B926-79437500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0BBA-7FBE-4910-9485-8A8F48FD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0449-B2EB-499A-BADC-E0B973C5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62A66-EC6F-4D12-8C44-CCE04D55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1DD0-2537-4DEC-A567-F7FE746C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1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AABB-A8CA-17B0-589C-97C6B497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EAC15-6AFB-2FFB-890E-EA4D1A4DD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6DBD3-8416-EDF6-E2F7-64F16BA3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AA78-75F4-5A64-5188-E4DA66AA0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E618A-879E-6C78-0FA2-F5EA27A0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DB5B8F-E4C8-FB40-98D5-33A9AF1C340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05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030-9811-4D08-85A1-19DFC492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98AE5-7641-4FB8-A144-A9D68E993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AEC6-8135-4541-BCA9-946B0B4F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599B-0A95-4FA3-8797-C5604FB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59C3-AACC-4C82-849D-A6398F7C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CD8E-A92E-4A37-9606-BC743D3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8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751E-EFD0-4EF4-A9CF-8DCD41A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39059-FB51-4E59-9614-38643E4A1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83E5-2E81-4E8F-B1C5-62F01C0E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2E66-41B2-4D2E-A6F4-E687ED0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2014-E864-4B46-BB3B-DDE64D1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62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AE25D-5EB4-4112-8AC3-D868F18F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4FF5-61C6-4D23-BF31-29466F96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24E6-E821-44AC-AC26-C2950F13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2513-847A-451B-87EC-98F3404C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6C40-A2E7-45C6-B357-F8ACB0BD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6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3BFD-5EF6-892A-9542-8A98ECF5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89FB3-82AB-751C-325C-B2645BA5F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CFC6A-3419-4E15-8F2E-5D82E14C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C5F8-F2E2-638C-AE59-2F5F78A8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EED9-5A41-FF23-4C0D-C76470F6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02D565-466C-6A4B-B19D-312DDF42BA2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00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BDB0-179B-103D-548F-B568A5AA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961A-23B1-B523-0301-439278A56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FD459-BE35-10CF-275B-F2482ED85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52615-CA43-02A9-CF09-246F7536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6FB5D-4C82-DB3D-A20B-5BA44082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AA4D2-C258-0576-B5C9-1BD08256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460875-F4C2-3143-B45C-04A1989BF34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95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5BED-030A-74D2-9D2A-5A943F57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112CF-1013-0CE6-B18F-CF861AB6D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5854A-51AB-6EC6-E95C-1F712393B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C2943-837B-58D4-43B1-C36286458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2B46E-D88D-C155-788F-221054BC5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BCFA8-8DEC-1E5C-6A86-E53595E0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F9C04A-7FAB-9595-8F16-34B18249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6B358-1B08-1A97-4841-AAC53998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9DD9B7-AEDF-4543-A3A3-271C3EFDB9E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6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40E1-9B86-AFAC-FA0A-842AF2B1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2678E-36E6-8A0F-E58B-1D331828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EC7BB-AA52-3B85-DF69-CED1E9DE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BB518-E444-E189-49B2-1AD1F97A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6CA02A-A672-B144-974B-693442DA9F5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20001-48D8-9AA6-195C-47B6DD813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66577-DC2C-4987-8257-03042E89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3BBE2-A955-7848-7F42-216F07D4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AC04D4-F8DF-DE41-800C-FC41E2081E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7155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4EFF-64DE-9828-3F78-E579C935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0214-72D9-4283-1FBE-CC2962DB7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F283F-8AD0-6B20-E4C4-3ACA1B973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8764A-D3A0-4EFF-BC17-47AA12A8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8256C-EF95-3BE9-321B-3DD7B6D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12669-497C-0BA6-0980-12ED08B7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A530EB-F3AC-5041-BC67-E16D74C050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C98E-94EA-8D80-7821-B4ADFECC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8EF04-DFC9-06F4-4E45-4AF3C3E97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D7326-F340-11AD-697B-339D653C8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5E300-8644-B859-6C39-B973F3E94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9218-2ED4-0FF7-13F3-4291F31F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1491F-E875-C50D-E76B-C3AC0CB9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B92AD4-26AF-754A-B09B-3499A3C80B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FF6DBA-E062-08E5-4B46-686775CCB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CD45A-C6D8-3E93-6542-0087E16CE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99BF2-4D35-3AF4-EB04-5F1EB322C35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256000"/>
            <a:ext cx="1655999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5C39-330A-8D0B-D08B-7DAF15E33BD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520000" y="5256000"/>
            <a:ext cx="468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69A27-79C6-57AD-15A4-893E146ECF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60000" y="5256000"/>
            <a:ext cx="1620000" cy="4103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lwgTypewriter" pitchFamily="50"/>
                <a:ea typeface="DejaVu Sans" pitchFamily="2"/>
                <a:cs typeface="DejaVu Sans" pitchFamily="2"/>
              </a:defRPr>
            </a:lvl1pPr>
          </a:lstStyle>
          <a:p>
            <a:pPr lvl="0"/>
            <a:fld id="{4270FDB3-BD98-E74D-9725-F2B4EB8AA899}" type="slidenum">
              <a:t>‹#›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2C30160-CE84-38E3-199F-4D47C7C8382F}"/>
              </a:ext>
            </a:extLst>
          </p:cNvPr>
          <p:cNvSpPr/>
          <p:nvPr/>
        </p:nvSpPr>
        <p:spPr>
          <a:xfrm>
            <a:off x="20880" y="607320"/>
            <a:ext cx="6120000" cy="180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25194F-AC1D-E740-61E9-29425630A929}"/>
              </a:ext>
            </a:extLst>
          </p:cNvPr>
          <p:cNvSpPr/>
          <p:nvPr/>
        </p:nvSpPr>
        <p:spPr>
          <a:xfrm>
            <a:off x="4430520" y="840960"/>
            <a:ext cx="5673960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12EB47-C7A8-1D48-9012-DE665D12B582}"/>
              </a:ext>
            </a:extLst>
          </p:cNvPr>
          <p:cNvSpPr/>
          <p:nvPr/>
        </p:nvSpPr>
        <p:spPr>
          <a:xfrm>
            <a:off x="9819720" y="474480"/>
            <a:ext cx="7200" cy="493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17B3B6-23EB-C05E-F3BE-C7D69FF77F03}"/>
              </a:ext>
            </a:extLst>
          </p:cNvPr>
          <p:cNvSpPr/>
          <p:nvPr/>
        </p:nvSpPr>
        <p:spPr>
          <a:xfrm>
            <a:off x="1900800" y="5204880"/>
            <a:ext cx="7465319" cy="720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2CBE42E-C025-E244-AA0F-BFF2C3A36978}"/>
              </a:ext>
            </a:extLst>
          </p:cNvPr>
          <p:cNvSpPr/>
          <p:nvPr/>
        </p:nvSpPr>
        <p:spPr>
          <a:xfrm>
            <a:off x="9259920" y="4917240"/>
            <a:ext cx="7200" cy="349560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lvl="0" algn="l" rtl="0" hangingPunct="0">
        <a:buNone/>
        <a:tabLst/>
        <a:defRPr lang="en-GB" sz="32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1pPr>
      <a:lvl2pPr lvl="1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2pPr>
      <a:lvl3pPr lvl="2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3pPr>
      <a:lvl4pPr lvl="3" rtl="0" hangingPunct="0">
        <a:spcBef>
          <a:spcPts val="1417"/>
        </a:spcBef>
        <a:spcAft>
          <a:spcPts val="0"/>
        </a:spcAft>
        <a:buSzPct val="75000"/>
        <a:buFont typeface="StarSymbol"/>
        <a:buChar char="–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4pPr>
      <a:lvl5pPr lvl="4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5pPr>
      <a:lvl6pPr lvl="5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6pPr>
      <a:lvl7pPr lvl="6" rtl="0" hangingPunct="0">
        <a:spcBef>
          <a:spcPts val="1417"/>
        </a:spcBef>
        <a:spcAft>
          <a:spcPts val="0"/>
        </a:spcAft>
        <a:buSzPct val="45000"/>
        <a:buFont typeface="StarSymbol"/>
        <a:buChar char="●"/>
        <a:tabLst/>
        <a:defRPr lang="en-GB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TlwgTypewriter" pitchFamily="50"/>
          <a:ea typeface="DejaVu Sans" pitchFamily="2"/>
          <a:cs typeface="DejaVu 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C5169-05FC-445B-870A-89EFD49C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839E-C401-4E74-8FC8-1053FCFA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AC2D-B3EB-482C-8B48-1BBDA5FD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3AAD-4472-4664-B3DD-E072D978E5BB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EE31-F4BE-46D4-97C8-AB110E688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819A6-7803-4AB8-ACC6-980B3D27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963E-085C-4A81-A56F-20E355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B61B5E61-5C61-54A0-305F-92B2718B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21386" cy="56932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F9776-597B-1B39-7B5D-432F0B22BB06}"/>
              </a:ext>
            </a:extLst>
          </p:cNvPr>
          <p:cNvSpPr/>
          <p:nvPr/>
        </p:nvSpPr>
        <p:spPr>
          <a:xfrm>
            <a:off x="6360842" y="5090207"/>
            <a:ext cx="3794516" cy="301155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Instructor: Xandra Dave Cochran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5DE2A-CF56-B19F-1C39-5092C3B01B38}"/>
              </a:ext>
            </a:extLst>
          </p:cNvPr>
          <p:cNvSpPr/>
          <p:nvPr/>
        </p:nvSpPr>
        <p:spPr>
          <a:xfrm>
            <a:off x="334479" y="92578"/>
            <a:ext cx="2507782" cy="693124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Integral CF Bold" panose="020B0604020202020204" charset="0"/>
              <a:ea typeface="Source Sans Pro" panose="020B0503030403020204" pitchFamily="34" charset="0"/>
              <a:cs typeface="Arial Black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F6D75-9F81-6ED8-FC22-049E9EA88463}"/>
              </a:ext>
            </a:extLst>
          </p:cNvPr>
          <p:cNvSpPr txBox="1"/>
          <p:nvPr/>
        </p:nvSpPr>
        <p:spPr>
          <a:xfrm>
            <a:off x="425579" y="92009"/>
            <a:ext cx="2607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28</a:t>
            </a:r>
            <a:r>
              <a:rPr lang="en-US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 February –7</a:t>
            </a:r>
            <a:r>
              <a:rPr lang="en-US" sz="1800" baseline="300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th</a:t>
            </a:r>
            <a:r>
              <a:rPr lang="en-US" sz="1800" dirty="0">
                <a:solidFill>
                  <a:srgbClr val="FE0E67"/>
                </a:solidFill>
                <a:latin typeface="Integral CF Bold" panose="020B0604020202020204" charset="0"/>
                <a:cs typeface="Arial" panose="020B0604020202020204" pitchFamily="34" charset="0"/>
              </a:rPr>
              <a:t> MARCH 2025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4865475" y="4105667"/>
            <a:ext cx="5289883" cy="492443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Introduction 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B32BD-0197-3040-7312-4630BF34334E}"/>
              </a:ext>
            </a:extLst>
          </p:cNvPr>
          <p:cNvSpPr/>
          <p:nvPr/>
        </p:nvSpPr>
        <p:spPr>
          <a:xfrm>
            <a:off x="4865474" y="4597764"/>
            <a:ext cx="5289884" cy="492443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gral CF Bold" panose="020B0604020202020204" charset="0"/>
                <a:ea typeface="Source Sans Pro" panose="020B0503030403020204" pitchFamily="34" charset="0"/>
                <a:cs typeface="Arial Black" panose="020B060402020202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180067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9847195" cy="274688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algn="ctr"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Wait, no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2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eview Image">
            <a:extLst>
              <a:ext uri="{FF2B5EF4-FFF2-40B4-BE49-F238E27FC236}">
                <a16:creationId xmlns:a16="http://schemas.microsoft.com/office/drawing/2014/main" id="{D3EFD896-44CD-D08C-1669-208B799D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46" y="429007"/>
            <a:ext cx="7804331" cy="425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9847195" cy="236504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12871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Key insight – computers don’t understand text well, they understand large lists of numbers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0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503789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Key insight – computers don’t understand text well, they understand large lists of numbers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Almost everything in machine learning consists of turning a problem that makes sense to humans (but is very time consuming) into a gnarly mess of linear algebra that makes sense to computers, then converting it back to a human-interpretable form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52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541972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Key insight – computers don’t understand text well, they understand large lists of numbers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Almost everything in machine learning consists of turning a problem that makes sense to humans (but is very time consuming) into a gnarly mess of linear algebra that makes sense to computers, then converting it back to a human-interpretable 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As such, step 1 is input embedding 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6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854877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word (more accurately, token) is represented as a vector of numbers: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= [7.3, -6.1, 8.0 ... -0.2, 3.2]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cat = [0.1, 3.2, -0.5 ... 3.7, -1.2]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07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459354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word (more accurately, token) is represented as a vector of numbers: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= [7.3, -6.1, 8.0 ... -0.2, 3.2]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cat = [0.1, 3.2, -0.5 ... 3.7, -1.2]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Seems random, but the idea is to train these embeddings to represent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meaning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as a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high-dimensional space</a:t>
            </a:r>
            <a:endParaRPr lang="en-GB" sz="1654" i="1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248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533220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word (more accurately, token) is represented as a vector of numbers: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= [7.3, -6.1, 8.0 ... -0.2, 3.2]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cat = [0.1, 3.2, -0.5 ... 3.7, -1.2]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Seems random, but the idea is to train these embeddings to represent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meaning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as a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high-dimensional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This means semantically related words will be closer together than unrelated words – can be measured with cosine distance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6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645270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word (more accurately, token) is represented as a vector of numbers: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= [7.3, -6.1, 8.0 ... -0.2, 3.2]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cat = [0.1, 3.2, -0.5 ... 3.7, -1.2]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Seems random, but the idea is to train these embeddings to represent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meaning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 as a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high-dimensional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This means semantically related words will be closer together than unrelated words – can be measured with cosine distance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Displacements in embedding space also have interesting properties, e.g.: (PUPPY – DOG) + CAT ≈ KITTEN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9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11621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Token Embedding &amp; Positional Encoding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token in a piece of text corresponds to a vector in semantic space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72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84377993-040D-85C8-2D31-B51E987C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160137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Unsupervised Machine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4224209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Token Embedding &amp; Positional Encoding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Each token in a piece of text corresponds to a vector in semantic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Combine this with another vector that represents the position of the word in the input – usually the output of a periodic function, e.g., a sum of multiple sine and cosine waves</a:t>
            </a: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61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195820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29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269686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Insight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: words that are related (closer in semantic space) in the input will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influential on the result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9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05497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Insight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: words that are related (closer in semantic space) in the input will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influential on the result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likely to be relevant to understanding the context of the focal word (e.g., the presence of ‘river’ disambiguates ‘bank’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561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417419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Insight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: words that are related (closer in semantic space) in the input will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influential on the result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likely to be relevant to understanding the context of the focal word (e.g., the presence of ‘river’ disambiguates ‘bank’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will act to shift the embedding of the original word to its specific meaning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 context</a:t>
            </a:r>
            <a:endParaRPr lang="en-GB" sz="1654" i="1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88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4174195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Self-Attention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Calculate the vector product of each word in the input with all words in the input, sum and normalise the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Insight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: words that are related (closer in semantic space) in the input will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influential on the result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be more likely to be relevant to understanding the context of the focal word (e.g., the presence of ‘river’ disambiguates ‘bank’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will act to shift the embedding of the original word to its specific meaning </a:t>
            </a:r>
            <a:r>
              <a:rPr lang="en-GB" sz="1600" i="1" dirty="0">
                <a:solidFill>
                  <a:srgbClr val="002060"/>
                </a:solidFill>
                <a:latin typeface="Source Sans Pro"/>
                <a:ea typeface="Source Sans Pro"/>
              </a:rPr>
              <a:t>in context</a:t>
            </a:r>
            <a:endParaRPr lang="en-GB" sz="1654" i="1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47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195820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Add &amp; 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output of attention is added to the original embedding vectors, and normalised so each vector sums to 1.0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8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3066200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Add &amp; 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output of attention is added to the original embedding vectors, and normalised so each vector sums to 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The result is a reweighted  version of the embedding which accounts for context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491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269686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Feed 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Feed the result through a simple feed forward neural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Add to original values and normalise again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Repeat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15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6783955" cy="269686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Feed 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Feed the result through a simple feed forward neural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Add to original values and normalise again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R</a:t>
            </a:r>
            <a:r>
              <a:rPr lang="en-GB" sz="1600">
                <a:solidFill>
                  <a:srgbClr val="002060"/>
                </a:solidFill>
                <a:latin typeface="Source Sans Pro"/>
                <a:ea typeface="Source Sans Pro"/>
              </a:rPr>
              <a:t>epeat</a:t>
            </a: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786913"/>
            <a:ext cx="2770224" cy="3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72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71EE5F06-30D9-4CDC-755A-30E05AD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198321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Unsupervised Machine Learning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Identifies clusters of related words in text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4897687" cy="1946983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 err="1">
                <a:solidFill>
                  <a:srgbClr val="FE0E67"/>
                </a:solidFill>
                <a:latin typeface="Source Sans Pro"/>
                <a:ea typeface="Source Sans Pro"/>
              </a:rPr>
              <a:t>BERTopic</a:t>
            </a:r>
            <a:endParaRPr lang="en-GB" sz="198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This can be used to solve next-word problems (chat GPT), missing-word problems, and calculate embeddings for larger blocks of text (BERT)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2735579"/>
            <a:ext cx="1386736" cy="19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uppet holding a sign&#10;&#10;Description automatically generated">
            <a:extLst>
              <a:ext uri="{FF2B5EF4-FFF2-40B4-BE49-F238E27FC236}">
                <a16:creationId xmlns:a16="http://schemas.microsoft.com/office/drawing/2014/main" id="{ABFC6C0C-C47D-9479-327C-1FFBE9DE2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22" y="-813795"/>
            <a:ext cx="4334485" cy="56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66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502920"/>
            <a:ext cx="4897687" cy="379364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 err="1">
                <a:solidFill>
                  <a:srgbClr val="FE0E67"/>
                </a:solidFill>
                <a:latin typeface="Source Sans Pro"/>
                <a:ea typeface="Source Sans Pro"/>
              </a:rPr>
              <a:t>BERTopic</a:t>
            </a:r>
            <a:endParaRPr lang="en-GB" sz="1984" b="1" dirty="0">
              <a:solidFill>
                <a:srgbClr val="FE0E67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This can be used to solve next-word problems (chat GPT), missing-word problems, and calculate embeddings for larger blocks of text (BERT)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In </a:t>
            </a:r>
            <a:r>
              <a:rPr lang="en-GB" sz="1600" dirty="0" err="1">
                <a:solidFill>
                  <a:srgbClr val="002060"/>
                </a:solidFill>
                <a:latin typeface="Source Sans Pro"/>
                <a:ea typeface="Source Sans Pro"/>
              </a:rPr>
              <a:t>BERTopic</a:t>
            </a: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, this is combined with a custom Term Frequency-Inverse Document Frequency model to induce clusters of related words, and this discover topics in a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2735579"/>
            <a:ext cx="1386736" cy="19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uppet holding a sign&#10;&#10;Description automatically generated">
            <a:extLst>
              <a:ext uri="{FF2B5EF4-FFF2-40B4-BE49-F238E27FC236}">
                <a16:creationId xmlns:a16="http://schemas.microsoft.com/office/drawing/2014/main" id="{ABFC6C0C-C47D-9479-327C-1FFBE9DE2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22" y="-813795"/>
            <a:ext cx="4334485" cy="56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56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0CBE5737-3B38-1980-3FFD-0692DD6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324044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9519535" cy="236504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Attributes</a:t>
            </a:r>
            <a:endParaRPr lang="en-GB" sz="1654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 are a number of attributes that you can access after having trained your </a:t>
            </a:r>
            <a:r>
              <a:rPr lang="en-GB" sz="1654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BERTopic</a:t>
            </a: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model: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 err="1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F8593F-1AF7-60BA-24E6-DD4C27C3C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56812"/>
              </p:ext>
            </p:extLst>
          </p:nvPr>
        </p:nvGraphicFramePr>
        <p:xfrm>
          <a:off x="286641" y="1625922"/>
          <a:ext cx="921549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619">
                  <a:extLst>
                    <a:ext uri="{9D8B030D-6E8A-4147-A177-3AD203B41FA5}">
                      <a16:colId xmlns:a16="http://schemas.microsoft.com/office/drawing/2014/main" val="4123977702"/>
                    </a:ext>
                  </a:extLst>
                </a:gridCol>
                <a:gridCol w="6659880">
                  <a:extLst>
                    <a:ext uri="{9D8B030D-6E8A-4147-A177-3AD203B41FA5}">
                      <a16:colId xmlns:a16="http://schemas.microsoft.com/office/drawing/2014/main" val="131482352"/>
                    </a:ext>
                  </a:extLst>
                </a:gridCol>
              </a:tblGrid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04926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topics_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topics that are generated for each document after training or updating the topic model.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211828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probabilities_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probabilities that are generated for each document if HDBSCAN is used.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04040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topic_sizes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size of each topic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20957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topic_mapper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class for tracking topics and their mappings anytime they are merged/reduced.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870359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topic_representations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top </a:t>
                      </a:r>
                      <a:r>
                        <a:rPr lang="en-GB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terms per topic and their respective c-TF-IDF values.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935096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c_tf_idf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topic-term matrix as calculated through c-TF-IDF.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230666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topic_labels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default labels for each topic.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87936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custom_labels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labels for each topic as generated through </a:t>
                      </a:r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set_topic_labels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29340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topic_embeddings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embeddings for each topic if </a:t>
                      </a:r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embedding_model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was used.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77061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r>
                        <a:rPr lang="en-GB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representative_docs</a:t>
                      </a:r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representative documents for each topic if HDBSCAN is used.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94231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13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6" y="502920"/>
            <a:ext cx="2579864" cy="268564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We can visualise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Probabilities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Hierarchies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Terms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Similarity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2735579"/>
            <a:ext cx="1386736" cy="19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uppet holding a sign&#10;&#10;Description automatically generated">
            <a:extLst>
              <a:ext uri="{FF2B5EF4-FFF2-40B4-BE49-F238E27FC236}">
                <a16:creationId xmlns:a16="http://schemas.microsoft.com/office/drawing/2014/main" id="{ABFC6C0C-C47D-9479-327C-1FFBE9DE2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22" y="-813795"/>
            <a:ext cx="4334485" cy="56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8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0CBE5737-3B38-1980-3FFD-0692DD6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329175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6" y="502920"/>
            <a:ext cx="2579864" cy="2685646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We can visualise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Probabilities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Hierarchies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Terms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Topic Similarity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2CED48-EF84-2B59-4303-F1892772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6" y="2735579"/>
            <a:ext cx="1386736" cy="19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uppet holding a sign&#10;&#10;Description automatically generated">
            <a:extLst>
              <a:ext uri="{FF2B5EF4-FFF2-40B4-BE49-F238E27FC236}">
                <a16:creationId xmlns:a16="http://schemas.microsoft.com/office/drawing/2014/main" id="{ABFC6C0C-C47D-9479-327C-1FFBE9DE2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22" y="-813795"/>
            <a:ext cx="4334485" cy="5695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2C738A-C575-D847-90A3-D4418D994458}"/>
              </a:ext>
            </a:extLst>
          </p:cNvPr>
          <p:cNvSpPr txBox="1"/>
          <p:nvPr/>
        </p:nvSpPr>
        <p:spPr>
          <a:xfrm>
            <a:off x="143086" y="3004999"/>
            <a:ext cx="2579864" cy="157765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Also, we can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Search topics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  <a:latin typeface="Source Sans Pro"/>
                <a:ea typeface="Source Sans Pro"/>
              </a:rPr>
              <a:t>Reduce topics</a:t>
            </a:r>
          </a:p>
        </p:txBody>
      </p:sp>
    </p:spTree>
    <p:extLst>
      <p:ext uri="{BB962C8B-B14F-4D97-AF65-F5344CB8AC3E}">
        <p14:creationId xmlns:p14="http://schemas.microsoft.com/office/powerpoint/2010/main" val="2422313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0CBE5737-3B38-1980-3FFD-0692DD6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1870849" y="1853534"/>
            <a:ext cx="6338924" cy="226371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DEMO 3</a:t>
            </a:r>
          </a:p>
        </p:txBody>
      </p:sp>
    </p:spTree>
    <p:extLst>
      <p:ext uri="{BB962C8B-B14F-4D97-AF65-F5344CB8AC3E}">
        <p14:creationId xmlns:p14="http://schemas.microsoft.com/office/powerpoint/2010/main" val="2920329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a fan&#10;&#10;Description automatically generated">
            <a:extLst>
              <a:ext uri="{FF2B5EF4-FFF2-40B4-BE49-F238E27FC236}">
                <a16:creationId xmlns:a16="http://schemas.microsoft.com/office/drawing/2014/main" id="{10AC2CBD-2350-589D-F31D-B84D65AD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"/>
            <a:ext cx="10080802" cy="567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853186" y="1482671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Thanks Everyone!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A84A-8D67-1D57-4BAB-4AE81C7D30FE}"/>
              </a:ext>
            </a:extLst>
          </p:cNvPr>
          <p:cNvSpPr/>
          <p:nvPr/>
        </p:nvSpPr>
        <p:spPr>
          <a:xfrm>
            <a:off x="853186" y="2965144"/>
            <a:ext cx="8374250" cy="1110712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Next class: Friday 7</a:t>
            </a:r>
            <a:r>
              <a:rPr lang="en-US" sz="2400" b="1" baseline="30000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th</a:t>
            </a:r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 March, 10-12AM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rPr>
              <a:t>Please message me on Teams for office hours!</a:t>
            </a:r>
          </a:p>
        </p:txBody>
      </p:sp>
    </p:spTree>
    <p:extLst>
      <p:ext uri="{BB962C8B-B14F-4D97-AF65-F5344CB8AC3E}">
        <p14:creationId xmlns:p14="http://schemas.microsoft.com/office/powerpoint/2010/main" val="73865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wShack - Backlog Management">
            <a:extLst>
              <a:ext uri="{FF2B5EF4-FFF2-40B4-BE49-F238E27FC236}">
                <a16:creationId xmlns:a16="http://schemas.microsoft.com/office/drawing/2014/main" id="{F4457774-FD04-3B57-FC18-DF16081D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3094348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 Modelling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Unsupervised Machine Learning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Identifies clusters of related words in text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Does not require predefined categories – good for discovery and exploration of a dataset</a:t>
            </a: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2B95F062-9407-BD04-815E-092B081D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4239854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Course Structure</a:t>
            </a:r>
            <a:endParaRPr lang="en-GB" sz="1984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lnSpc>
                <a:spcPct val="150000"/>
              </a:lnSpc>
            </a:pPr>
            <a:endParaRPr lang="en-GB" sz="1654" b="1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Anticipate about ~7 hours/week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2 hour course meeting, 2-4 Wednesday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1 assignment per week,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Office hours on request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Independent learning, ~2 hours</a:t>
            </a:r>
          </a:p>
          <a:p>
            <a:pPr marL="236258" indent="-2362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Teams for introductions, meetings, office hours, questions, files</a:t>
            </a:r>
            <a:endParaRPr lang="en-GB" sz="1488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6258" indent="-236258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88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9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with a pattern&#10;&#10;Description automatically generated">
            <a:extLst>
              <a:ext uri="{FF2B5EF4-FFF2-40B4-BE49-F238E27FC236}">
                <a16:creationId xmlns:a16="http://schemas.microsoft.com/office/drawing/2014/main" id="{69CCAB43-6C8B-6EFF-0FCD-83C8F2E37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1"/>
          <a:stretch/>
        </p:blipFill>
        <p:spPr>
          <a:xfrm>
            <a:off x="1" y="99"/>
            <a:ext cx="5040312" cy="56704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F9776-597B-1B39-7B5D-432F0B22BB06}"/>
              </a:ext>
            </a:extLst>
          </p:cNvPr>
          <p:cNvSpPr/>
          <p:nvPr/>
        </p:nvSpPr>
        <p:spPr>
          <a:xfrm>
            <a:off x="5340205" y="1231054"/>
            <a:ext cx="4481289" cy="323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What is your previous experience with machine learning?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Why are you interested in topic modelling?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Have you used LLMs before?</a:t>
            </a:r>
            <a:endParaRPr lang="en-GB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E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Is there a dataset you have in mind to use for topic modelling in future?</a:t>
            </a:r>
            <a:endParaRPr lang="en-US" sz="1800" dirty="0">
              <a:solidFill>
                <a:srgbClr val="002E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9DD-EE0B-86A1-D2DC-1CFCD45E9667}"/>
              </a:ext>
            </a:extLst>
          </p:cNvPr>
          <p:cNvSpPr/>
          <p:nvPr/>
        </p:nvSpPr>
        <p:spPr>
          <a:xfrm>
            <a:off x="5040312" y="231206"/>
            <a:ext cx="5040312" cy="61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A305D"/>
                </a:solidFill>
                <a:latin typeface="Integral CF Bold" panose="020B0604020202020204" charset="0"/>
                <a:ea typeface="Verdana" panose="020B0604030504040204" pitchFamily="34" charset="0"/>
                <a:cs typeface="Arial Black" panose="020B0604020202020204" pitchFamily="34" charset="0"/>
              </a:rPr>
              <a:t>INTRODUCTIONS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D4DB89-09CE-4199-8E72-FD9AE7012E90}"/>
              </a:ext>
            </a:extLst>
          </p:cNvPr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6C48-F6F1-43A4-A85C-654697438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7B429B-3F30-4F39-93FF-6A2AA210466E}"/>
              </a:ext>
            </a:extLst>
          </p:cNvPr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24170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wShack - Backlog Management">
            <a:extLst>
              <a:ext uri="{FF2B5EF4-FFF2-40B4-BE49-F238E27FC236}">
                <a16:creationId xmlns:a16="http://schemas.microsoft.com/office/drawing/2014/main" id="{BE22D6CE-0A4A-A4C3-6DFF-0F3244DA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-284790"/>
            <a:ext cx="4982845" cy="7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A4465FD2-CD0D-F014-888E-B4A62D94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128" y="-56817"/>
            <a:ext cx="3406775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4732175" cy="506386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FE0E6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BERTOPIC</a:t>
            </a:r>
            <a:endParaRPr lang="en-GB" sz="1654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Problem: we have more data than we know what to do with! (nice problem to have)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Processing large datasets by hand is very time-consuming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Modern Large Language Models (LLMs) can help – advanced Neural Network models can process large bodies of text to infer meaning, sentiment, topic,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BERTopic</a:t>
            </a:r>
            <a:r>
              <a:rPr lang="en-GB" sz="15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uses state-of-the-art Transformer models to infer clusters of related words in a dataset, thereby identifying key topics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9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8094595" cy="3510552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A little bit about transformer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The neural network architecture behind the current AI boom – </a:t>
            </a:r>
            <a:r>
              <a:rPr lang="en-GB" sz="1654" dirty="0" err="1">
                <a:solidFill>
                  <a:srgbClr val="002060"/>
                </a:solidFill>
                <a:latin typeface="Source Sans Pro"/>
                <a:ea typeface="Source Sans Pro"/>
              </a:rPr>
              <a:t>ChatGPT</a:t>
            </a: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, Dall-E,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Encoder-decoder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Positional encoding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54" dirty="0">
                <a:solidFill>
                  <a:srgbClr val="002060"/>
                </a:solidFill>
                <a:latin typeface="Source Sans Pro"/>
                <a:ea typeface="Source Sans Pro"/>
              </a:rPr>
              <a:t>Self-Attention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3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ptimus Prime - Wikipedia">
            <a:extLst>
              <a:ext uri="{FF2B5EF4-FFF2-40B4-BE49-F238E27FC236}">
                <a16:creationId xmlns:a16="http://schemas.microsoft.com/office/drawing/2014/main" id="{67170152-3ED8-9E51-8EEF-39B6646FF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492" y="712247"/>
            <a:ext cx="4233228" cy="427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404"/>
            <a:ext cx="10121387" cy="756047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89" y="4463237"/>
            <a:ext cx="902333" cy="902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2840" y="5292427"/>
            <a:ext cx="1714945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88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6140" y="1320550"/>
            <a:ext cx="1076016" cy="992234"/>
          </a:xfrm>
          <a:prstGeom prst="rect">
            <a:avLst/>
          </a:prstGeom>
          <a:noFill/>
        </p:spPr>
        <p:txBody>
          <a:bodyPr wrap="none" lIns="75605" tIns="37802" rIns="75605" bIns="37802" rtlCol="0" anchor="t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sz="1488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sz="1488" dirty="0">
                <a:solidFill>
                  <a:srgbClr val="002E5F"/>
                </a:solidFill>
              </a:rPr>
              <a:t>	</a:t>
            </a:r>
            <a:endParaRPr lang="en-GB" sz="1488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sz="1488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276" y="1625922"/>
            <a:ext cx="18473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sz="1488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142625" y="414706"/>
            <a:ext cx="8094595" cy="1983211"/>
          </a:xfrm>
          <a:prstGeom prst="rect">
            <a:avLst/>
          </a:prstGeom>
          <a:noFill/>
        </p:spPr>
        <p:txBody>
          <a:bodyPr wrap="square" lIns="75605" tIns="37802" rIns="75605" bIns="37802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488" b="1" dirty="0">
              <a:solidFill>
                <a:srgbClr val="002060"/>
              </a:solidFill>
              <a:latin typeface="Integral CF Bold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984" b="1" dirty="0">
                <a:solidFill>
                  <a:srgbClr val="FE0E67"/>
                </a:solidFill>
                <a:latin typeface="Source Sans Pro"/>
                <a:ea typeface="Source Sans Pro"/>
              </a:rPr>
              <a:t>Transformers</a:t>
            </a: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1654" dirty="0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178" y="-284790"/>
            <a:ext cx="1031250" cy="103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0"/>
            <a:ext cx="2299383" cy="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7569"/>
      </p:ext>
    </p:extLst>
  </p:cSld>
  <p:clrMapOvr>
    <a:masterClrMapping/>
  </p:clrMapOvr>
</p:sld>
</file>

<file path=ppt/theme/theme1.xml><?xml version="1.0" encoding="utf-8"?>
<a:theme xmlns:a="http://schemas.openxmlformats.org/drawingml/2006/main" name="One Colum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11593</TotalTime>
  <Words>5565</Words>
  <Application>Microsoft Macintosh PowerPoint</Application>
  <PresentationFormat>Custom</PresentationFormat>
  <Paragraphs>484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Aptos</vt:lpstr>
      <vt:lpstr>Arial</vt:lpstr>
      <vt:lpstr>Arial Black</vt:lpstr>
      <vt:lpstr>Calibri</vt:lpstr>
      <vt:lpstr>Calibri Light</vt:lpstr>
      <vt:lpstr>Courier New</vt:lpstr>
      <vt:lpstr>Integral CF Bold</vt:lpstr>
      <vt:lpstr>Liberation Sans</vt:lpstr>
      <vt:lpstr>Source Sans Pro</vt:lpstr>
      <vt:lpstr>StarSymbol</vt:lpstr>
      <vt:lpstr>TlwgTypewriter</vt:lpstr>
      <vt:lpstr>One Column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Xandra Dave Cochran</dc:creator>
  <cp:lastModifiedBy>Xandra Dave Cochran</cp:lastModifiedBy>
  <cp:revision>13</cp:revision>
  <dcterms:created xsi:type="dcterms:W3CDTF">2024-02-09T00:00:31Z</dcterms:created>
  <dcterms:modified xsi:type="dcterms:W3CDTF">2025-03-03T18:47:30Z</dcterms:modified>
</cp:coreProperties>
</file>